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84" r:id="rId3"/>
    <p:sldId id="285" r:id="rId4"/>
    <p:sldId id="309" r:id="rId5"/>
    <p:sldId id="343" r:id="rId6"/>
    <p:sldId id="344" r:id="rId7"/>
    <p:sldId id="286" r:id="rId8"/>
    <p:sldId id="287" r:id="rId9"/>
    <p:sldId id="288" r:id="rId10"/>
    <p:sldId id="301" r:id="rId11"/>
    <p:sldId id="264" r:id="rId12"/>
    <p:sldId id="282" r:id="rId13"/>
    <p:sldId id="345" r:id="rId14"/>
    <p:sldId id="291" r:id="rId15"/>
    <p:sldId id="260" r:id="rId16"/>
    <p:sldId id="346" r:id="rId17"/>
    <p:sldId id="283" r:id="rId18"/>
    <p:sldId id="258" r:id="rId19"/>
    <p:sldId id="347" r:id="rId20"/>
    <p:sldId id="349" r:id="rId21"/>
    <p:sldId id="351" r:id="rId22"/>
    <p:sldId id="350" r:id="rId23"/>
    <p:sldId id="261" r:id="rId24"/>
    <p:sldId id="262" r:id="rId25"/>
    <p:sldId id="263" r:id="rId26"/>
    <p:sldId id="348" r:id="rId27"/>
    <p:sldId id="277" r:id="rId28"/>
    <p:sldId id="278" r:id="rId29"/>
    <p:sldId id="270" r:id="rId30"/>
    <p:sldId id="271" r:id="rId31"/>
    <p:sldId id="272" r:id="rId32"/>
    <p:sldId id="273" r:id="rId33"/>
    <p:sldId id="274" r:id="rId34"/>
    <p:sldId id="275" r:id="rId35"/>
    <p:sldId id="280" r:id="rId36"/>
    <p:sldId id="279" r:id="rId37"/>
    <p:sldId id="281" r:id="rId38"/>
    <p:sldId id="26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2"/>
    <p:restoredTop sz="94639"/>
  </p:normalViewPr>
  <p:slideViewPr>
    <p:cSldViewPr snapToGrid="0" snapToObjects="1">
      <p:cViewPr varScale="1">
        <p:scale>
          <a:sx n="174" d="100"/>
          <a:sy n="174" d="100"/>
        </p:scale>
        <p:origin x="192" y="3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9EA3F-BCC8-8A46-8A9E-99E71F79BFF5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C7C57-2301-444A-B6ED-00EBA4B2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40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6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3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DE10-87E5-C54A-9B11-B5C09E2D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78984-A310-CC4D-B6D1-B816CCDC5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31AF-0675-4947-828E-7732CF37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B1566-02AD-024E-A2C1-F2C8CBDA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ABFE6-FE1B-2E46-94C9-55DC409A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94D4C-B0CD-BE4D-9DF7-EDB68D80E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58CE5-5403-0F43-B96A-802A20638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F3E6-7041-B341-9388-0B777381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F151-3903-504A-B3CF-279739A8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193C4-A131-4340-8A5D-B46A1D0B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FCD9-98C7-6A41-866F-FB2FFAAD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0EFC-B1BE-2A4B-9501-1F376FA8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ADDFD-5071-8F4D-B16D-BD336C4B2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5291B-6748-B64F-A32E-6D676028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A6A4-9283-8B46-A63F-79791860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3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EA61-FBA9-DA49-A25C-B7A78E71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EDFA0-5D06-9A4D-AC5C-DE4780579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5FC0B-88E5-1649-85B2-3103AF87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BFF81-3BA1-8D45-8F98-479206C0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CE63E-C3D3-2D45-B567-74C6B975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1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7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30B8-8816-914C-A8DE-DF2159F0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E6FA9-DCC3-E94D-9278-86AA1F865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F0421-540F-3C42-9C89-0DCF18F63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765FE-7F3A-1042-8923-E21E304B2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F799E-17E4-C643-A1BE-4ED09CBFF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8C04E-6789-F848-94BE-21B29D629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8CE2B-F9BA-7943-98E4-E88CA673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C0AC1-A329-CB4B-901A-99394EB4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0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AF80-40FD-1243-B4E7-3C1902F4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556CC-2014-2F4A-8821-BFFC5CE7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851CE-F6AE-EC4D-9869-D1F5A353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0BCDB-0DB0-0545-B1F2-7A333FF9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9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C839-0150-914F-98F6-F619A40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00FEB-0211-5845-9755-909B58ED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01CD-A71C-2943-A442-30ACCE7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1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C90D-6940-BE4F-B4D1-32B61860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4A6D-80BA-7A4B-BFA4-31D930D48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7F437-8230-DB43-857D-DB0B26BF0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15D6E-B2F6-F145-B112-6545B0BC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C960F-902D-9D46-90A4-5298CC54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88623-F02A-AE4E-8078-DFB113C6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8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7D51-E24A-8147-A883-A8289CAD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C8F893-6882-A243-A3A3-9FA0CFB14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C298F-5955-CF44-9D39-61D1819B2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9CC84-2F62-1F4A-B1F7-142163FE2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410AB-DDDF-5643-AFE0-16C2A505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29BBE-EFAB-1D4F-B88D-BCF79111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1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BEDB3-6284-0F4A-B3F8-33C70492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30E75-68AC-1246-BE44-3BCC5CECA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0F9B2-9759-6D42-9569-CD371BE60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A92E3-E288-584E-8620-7905835C6792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BB52-A696-534B-9F9D-D7A50CC69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F996-EF22-2C4D-85D6-BC5D4042D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6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8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Through-hole Pads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017006" cy="4525963"/>
          </a:xfrm>
        </p:spPr>
        <p:txBody>
          <a:bodyPr>
            <a:normAutofit/>
          </a:bodyPr>
          <a:lstStyle/>
          <a:p>
            <a:r>
              <a:rPr lang="en-US" dirty="0"/>
              <a:t>The diameter of the hole is smaller than the drilled hole</a:t>
            </a:r>
          </a:p>
          <a:p>
            <a:pPr lvl="1"/>
            <a:r>
              <a:rPr lang="en-US" dirty="0"/>
              <a:t>You need to add about 0.1-0.3 mm to the desired, plated internal diameter to get the drill diameter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639" y="1748020"/>
            <a:ext cx="4714471" cy="43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 designed library, will make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very easy to introduce bugs in your library</a:t>
            </a:r>
          </a:p>
          <a:p>
            <a:r>
              <a:rPr lang="en-US" dirty="0"/>
              <a:t>This is no time for creativity</a:t>
            </a:r>
          </a:p>
          <a:p>
            <a:r>
              <a:rPr lang="en-US" dirty="0"/>
              <a:t>Copy/mimic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Libraries define the parts you can add to a PCB</a:t>
            </a:r>
          </a:p>
          <a:p>
            <a:r>
              <a:rPr lang="en-US" dirty="0"/>
              <a:t>Eagle libraries contain 3 different kinds of entities</a:t>
            </a:r>
          </a:p>
          <a:p>
            <a:pPr lvl="1"/>
            <a:r>
              <a:rPr lang="en-US" dirty="0"/>
              <a:t>Schematic Symbols – The symbolic version of the part</a:t>
            </a:r>
          </a:p>
          <a:p>
            <a:pPr lvl="1"/>
            <a:r>
              <a:rPr lang="en-US" dirty="0"/>
              <a:t>Package – The physical description of the part and how it should appear on the board</a:t>
            </a:r>
          </a:p>
          <a:p>
            <a:pPr lvl="1"/>
            <a:r>
              <a:rPr lang="en-US" dirty="0"/>
              <a:t>Device – A combination of a package and a schematic</a:t>
            </a:r>
          </a:p>
        </p:txBody>
      </p:sp>
    </p:spTree>
    <p:extLst>
      <p:ext uri="{BB962C8B-B14F-4D97-AF65-F5344CB8AC3E}">
        <p14:creationId xmlns:p14="http://schemas.microsoft.com/office/powerpoint/2010/main" val="405251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024" y="208479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8772601" y="19891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114521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07" y="50466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613" y="5222875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56975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497" y="5180014"/>
            <a:ext cx="953803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7949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Human-readable representation of the part</a:t>
            </a:r>
          </a:p>
          <a:p>
            <a:r>
              <a:rPr lang="en-US" dirty="0"/>
              <a:t>Has the standard resistor “zig zag”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C7F98-9E67-D040-A00C-6FCECC7574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442" y="2801787"/>
            <a:ext cx="4262328" cy="19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6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64-QFN_s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74638"/>
            <a:ext cx="2540000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687763"/>
            <a:ext cx="2569428" cy="2587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26" y="873125"/>
            <a:ext cx="3574374" cy="54022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502151" y="1095376"/>
            <a:ext cx="2720975" cy="317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02151" y="1247775"/>
            <a:ext cx="2720975" cy="31750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02151" y="2651126"/>
            <a:ext cx="2720975" cy="2047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502151" y="35718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57501" y="2206626"/>
            <a:ext cx="4365625" cy="1603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502151" y="3819527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502151" y="40290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02151" y="4181476"/>
            <a:ext cx="2720975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540126" y="4422778"/>
            <a:ext cx="3553501" cy="17843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751263" y="5080000"/>
            <a:ext cx="3471863" cy="1127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65400" y="4699000"/>
            <a:ext cx="4528226" cy="1508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841625" y="4935538"/>
            <a:ext cx="4381500" cy="1239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190141" y="5327652"/>
            <a:ext cx="4032985" cy="8635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28090" y="4667249"/>
            <a:ext cx="5065536" cy="517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028091" y="2984500"/>
            <a:ext cx="8465285" cy="2452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028091" y="3302001"/>
            <a:ext cx="8465285" cy="2416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028091" y="1571626"/>
            <a:ext cx="8465285" cy="3095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043231" y="1095376"/>
            <a:ext cx="8450145" cy="317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028091" y="1905000"/>
            <a:ext cx="8465285" cy="30305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5429250" y="2063750"/>
            <a:ext cx="603250" cy="411162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714589" y="6397625"/>
            <a:ext cx="95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64490" y="6365359"/>
            <a:ext cx="87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Symbol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86264" y="6275387"/>
            <a:ext cx="204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Pin Mapping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73962" y="246645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part</a:t>
            </a:r>
          </a:p>
        </p:txBody>
      </p:sp>
    </p:spTree>
    <p:extLst>
      <p:ext uri="{BB962C8B-B14F-4D97-AF65-F5344CB8AC3E}">
        <p14:creationId xmlns:p14="http://schemas.microsoft.com/office/powerpoint/2010/main" val="227069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Mechanical description of the part</a:t>
            </a:r>
          </a:p>
          <a:p>
            <a:r>
              <a:rPr lang="en-US" dirty="0"/>
              <a:t>Electrical connections (i.e., pads and SMDs)</a:t>
            </a:r>
          </a:p>
          <a:p>
            <a:r>
              <a:rPr lang="en-US" dirty="0"/>
              <a:t>Generic packages: e.g., 0805 Resistor</a:t>
            </a:r>
          </a:p>
          <a:p>
            <a:r>
              <a:rPr lang="en-US" dirty="0"/>
              <a:t>Specific packages: e.g., Atmegat128RF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5358269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361" y="5130603"/>
            <a:ext cx="3356639" cy="1721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1" y="5026182"/>
            <a:ext cx="1447799" cy="18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1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219126"/>
          </a:xfrm>
        </p:spPr>
        <p:txBody>
          <a:bodyPr>
            <a:normAutofit/>
          </a:bodyPr>
          <a:lstStyle/>
          <a:p>
            <a:r>
              <a:rPr lang="en-US" sz="1600" dirty="0" err="1"/>
              <a:t>Yageo</a:t>
            </a:r>
            <a:r>
              <a:rPr lang="en-US" sz="1600" dirty="0"/>
              <a:t> RC Series SMD resistor</a:t>
            </a:r>
          </a:p>
          <a:p>
            <a:r>
              <a:rPr lang="en-US" sz="1600" dirty="0"/>
              <a:t>Package: 0805</a:t>
            </a:r>
          </a:p>
          <a:p>
            <a:r>
              <a:rPr lang="en-US" sz="1600" dirty="0"/>
              <a:t>Pads</a:t>
            </a:r>
          </a:p>
          <a:p>
            <a:pPr lvl="1"/>
            <a:r>
              <a:rPr lang="en-US" sz="1400" dirty="0"/>
              <a:t>Extend out 1mm or so for easy soldering.</a:t>
            </a:r>
          </a:p>
          <a:p>
            <a:r>
              <a:rPr lang="en-US" sz="1600" dirty="0"/>
              <a:t>Keep out area (court yard)</a:t>
            </a:r>
          </a:p>
          <a:p>
            <a:pPr lvl="1"/>
            <a:r>
              <a:rPr lang="en-US" sz="1400" dirty="0"/>
              <a:t>Where other parts should not be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40383A-4B1F-374A-B601-4B26364E40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B9CB-1F2B-C443-ABB4-A329131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2"/>
          <a:stretch/>
        </p:blipFill>
        <p:spPr>
          <a:xfrm>
            <a:off x="6879541" y="1588122"/>
            <a:ext cx="5060273" cy="210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C3AD0-347B-2948-9825-3FCCC38D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6" y="5111869"/>
            <a:ext cx="6312935" cy="174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900D7-7522-3E48-9B9C-B3120742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466" y="3961318"/>
            <a:ext cx="3386668" cy="289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7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" y="168564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31" y="840017"/>
            <a:ext cx="38100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034" y="3963699"/>
            <a:ext cx="38100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9" y="3963699"/>
            <a:ext cx="2635804" cy="1872808"/>
          </a:xfrm>
          <a:prstGeom prst="rect">
            <a:avLst/>
          </a:prstGeom>
        </p:spPr>
      </p:pic>
      <p:pic>
        <p:nvPicPr>
          <p:cNvPr id="9" name="Picture 8" descr="A yellow tennis shoes&#10;&#10;Description automatically generated">
            <a:extLst>
              <a:ext uri="{FF2B5EF4-FFF2-40B4-BE49-F238E27FC236}">
                <a16:creationId xmlns:a16="http://schemas.microsoft.com/office/drawing/2014/main" id="{A58E5308-863A-CB43-80EF-5E634AD44C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71" t="28649" r="20868" b="20901"/>
          <a:stretch/>
        </p:blipFill>
        <p:spPr>
          <a:xfrm>
            <a:off x="4277075" y="607608"/>
            <a:ext cx="3862878" cy="2286693"/>
          </a:xfrm>
          <a:prstGeom prst="rect">
            <a:avLst/>
          </a:prstGeom>
        </p:spPr>
      </p:pic>
      <p:pic>
        <p:nvPicPr>
          <p:cNvPr id="11" name="Picture 10" descr="A picture containing floor, ground, indoor, athletic game&#10;&#10;Description automatically generated">
            <a:extLst>
              <a:ext uri="{FF2B5EF4-FFF2-40B4-BE49-F238E27FC236}">
                <a16:creationId xmlns:a16="http://schemas.microsoft.com/office/drawing/2014/main" id="{7F140BB0-6B84-634B-ACDB-7581B9F22D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82" t="20902" r="21930" b="28108"/>
          <a:stretch/>
        </p:blipFill>
        <p:spPr>
          <a:xfrm>
            <a:off x="3486897" y="3887152"/>
            <a:ext cx="3320957" cy="228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(Resistor)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 lnSpcReduction="10000"/>
          </a:bodyPr>
          <a:lstStyle/>
          <a:p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Ex. “1” and “2” 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Varies by part.  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88-A9B8-7647-B266-37BBA4CC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932" y="1600872"/>
            <a:ext cx="5350155" cy="45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/>
          </a:bodyPr>
          <a:lstStyle/>
          <a:p>
            <a:r>
              <a:rPr lang="en-US" sz="2400" dirty="0"/>
              <a:t>Pins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5B90A-866D-104A-B4EB-59A6E95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663" y="1690688"/>
            <a:ext cx="5119942" cy="42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59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3" y="1825623"/>
            <a:ext cx="6458019" cy="4667251"/>
          </a:xfrm>
        </p:spPr>
        <p:txBody>
          <a:bodyPr numCol="2">
            <a:normAutofit/>
          </a:bodyPr>
          <a:lstStyle/>
          <a:p>
            <a:r>
              <a:rPr lang="en-US" sz="2400" dirty="0"/>
              <a:t>Pins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660-8E9C-1346-8F0A-6CD1E3FD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834" y="1690688"/>
            <a:ext cx="5479253" cy="43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90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&gt;= 1 packages</a:t>
            </a:r>
          </a:p>
          <a:p>
            <a:r>
              <a:rPr lang="en-US" dirty="0"/>
              <a:t>For each package, the device maps the schematic pins to the package pads/SMDs.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“attributes” -- E.g., Manufacturer, part number, etc.</a:t>
            </a:r>
          </a:p>
          <a:p>
            <a:pPr lvl="1"/>
            <a:r>
              <a:rPr lang="en-US" dirty="0"/>
              <a:t>Name prefix for reference designators -- </a:t>
            </a:r>
            <a:r>
              <a:rPr lang="en-US" dirty="0" err="1"/>
              <a:t>e.g</a:t>
            </a:r>
            <a:r>
              <a:rPr lang="en-US" dirty="0"/>
              <a:t>, the “R” in R1, R2, etc.</a:t>
            </a:r>
          </a:p>
          <a:p>
            <a:pPr lvl="1"/>
            <a:r>
              <a:rPr lang="en-US" dirty="0"/>
              <a:t>Does it have a “value” (e.g., a resistor’s value is it’s resistance, but a microcontroller doesn’t have a value)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3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in Eagle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4" y="1690688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13669" y="3105150"/>
            <a:ext cx="1524000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40" y="3125903"/>
            <a:ext cx="2991323" cy="1437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045" y="4563837"/>
            <a:ext cx="2853514" cy="1503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458" y="1515691"/>
            <a:ext cx="1432686" cy="14167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3472" y="6067370"/>
            <a:ext cx="21972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One Symbol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5449" y="6067370"/>
            <a:ext cx="27492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Packages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0A0AD-1DC9-7242-8C80-1E11F38BA62D}"/>
              </a:ext>
            </a:extLst>
          </p:cNvPr>
          <p:cNvSpPr txBox="1"/>
          <p:nvPr/>
        </p:nvSpPr>
        <p:spPr>
          <a:xfrm>
            <a:off x="8727030" y="6067370"/>
            <a:ext cx="2572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Variants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202655-A401-D84E-B80E-975DFEEEF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246" y="1512979"/>
            <a:ext cx="4783754" cy="44103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87A1C-DD98-EF42-ADB6-04916046234D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161520" y="2224045"/>
            <a:ext cx="1557938" cy="1945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6066A6-15D0-0F41-8792-0966E38E1415}"/>
              </a:ext>
            </a:extLst>
          </p:cNvPr>
          <p:cNvCxnSpPr>
            <a:stCxn id="5" idx="2"/>
          </p:cNvCxnSpPr>
          <p:nvPr/>
        </p:nvCxnSpPr>
        <p:spPr>
          <a:xfrm flipV="1">
            <a:off x="3161519" y="3847795"/>
            <a:ext cx="778621" cy="343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220573-E9CB-F94B-9219-3F2C0F3C76BC}"/>
              </a:ext>
            </a:extLst>
          </p:cNvPr>
          <p:cNvCxnSpPr>
            <a:stCxn id="5" idx="2"/>
            <a:endCxn id="9" idx="1"/>
          </p:cNvCxnSpPr>
          <p:nvPr/>
        </p:nvCxnSpPr>
        <p:spPr>
          <a:xfrm>
            <a:off x="3161519" y="4191000"/>
            <a:ext cx="847526" cy="11246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A1A827-4F4E-A447-9FC0-A001730C23EE}"/>
              </a:ext>
            </a:extLst>
          </p:cNvPr>
          <p:cNvCxnSpPr/>
          <p:nvPr/>
        </p:nvCxnSpPr>
        <p:spPr>
          <a:xfrm flipV="1">
            <a:off x="6152144" y="1770278"/>
            <a:ext cx="1587338" cy="453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6074B6-7A36-B34D-B833-9B11F38CF32F}"/>
              </a:ext>
            </a:extLst>
          </p:cNvPr>
          <p:cNvCxnSpPr>
            <a:cxnSpLocks/>
          </p:cNvCxnSpPr>
          <p:nvPr/>
        </p:nvCxnSpPr>
        <p:spPr>
          <a:xfrm>
            <a:off x="6152144" y="2215572"/>
            <a:ext cx="1587338" cy="760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219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71689" cy="4351338"/>
          </a:xfrm>
        </p:spPr>
        <p:txBody>
          <a:bodyPr>
            <a:normAutofit/>
          </a:bodyPr>
          <a:lstStyle/>
          <a:p>
            <a:r>
              <a:rPr lang="en-US" dirty="0"/>
              <a:t>The Device</a:t>
            </a:r>
          </a:p>
          <a:p>
            <a:r>
              <a:rPr lang="en-US" dirty="0"/>
              <a:t>Maps the symbol to the package</a:t>
            </a:r>
          </a:p>
          <a:p>
            <a:r>
              <a:rPr lang="en-US" dirty="0"/>
              <a:t>There can be multiple “variants”</a:t>
            </a:r>
          </a:p>
          <a:p>
            <a:pPr lvl="1"/>
            <a:r>
              <a:rPr lang="en-US" dirty="0"/>
              <a:t>Different packages</a:t>
            </a:r>
          </a:p>
          <a:p>
            <a:pPr lvl="1"/>
            <a:r>
              <a:rPr lang="en-US" dirty="0"/>
              <a:t>Same symbol</a:t>
            </a:r>
          </a:p>
          <a:p>
            <a:pPr lvl="1"/>
            <a:r>
              <a:rPr lang="en-US" dirty="0"/>
              <a:t>Same kind of device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896F8-2459-B543-B325-DE9BA39030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37A5A-A967-3741-B8E3-19BDD5CA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26" y="1352720"/>
            <a:ext cx="7220431" cy="51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6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97DA-2CFC-DC45-9000-D206D0C1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Pads and SMDs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38D8-03EC-7740-9A3A-FE1262981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types of connections between a PCB and a part</a:t>
            </a:r>
          </a:p>
          <a:p>
            <a:pPr lvl="1"/>
            <a:r>
              <a:rPr lang="en-US" dirty="0"/>
              <a:t>“through holes” – Usually called “through holes”</a:t>
            </a:r>
          </a:p>
          <a:p>
            <a:pPr lvl="1"/>
            <a:r>
              <a:rPr lang="en-US" dirty="0"/>
              <a:t>“Surface mount” – Usually called “pads” on “lands”</a:t>
            </a:r>
          </a:p>
          <a:p>
            <a:r>
              <a:rPr lang="en-US" dirty="0"/>
              <a:t>Eagle uses odd terminology</a:t>
            </a:r>
          </a:p>
          <a:p>
            <a:pPr lvl="1"/>
            <a:r>
              <a:rPr lang="en-US" dirty="0"/>
              <a:t>”Pads” are through hole connections</a:t>
            </a:r>
          </a:p>
          <a:p>
            <a:pPr lvl="1"/>
            <a:r>
              <a:rPr lang="en-US" dirty="0"/>
              <a:t>SMD (surface mount device) are surface mount connections.</a:t>
            </a:r>
          </a:p>
        </p:txBody>
      </p:sp>
    </p:spTree>
    <p:extLst>
      <p:ext uri="{BB962C8B-B14F-4D97-AF65-F5344CB8AC3E}">
        <p14:creationId xmlns:p14="http://schemas.microsoft.com/office/powerpoint/2010/main" val="4153533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</p:spTree>
    <p:extLst>
      <p:ext uri="{BB962C8B-B14F-4D97-AF65-F5344CB8AC3E}">
        <p14:creationId xmlns:p14="http://schemas.microsoft.com/office/powerpoint/2010/main" val="998243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76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en-US" dirty="0"/>
              <a:t>Airframe</a:t>
            </a:r>
          </a:p>
          <a:p>
            <a:pPr lvl="1"/>
            <a:r>
              <a:rPr lang="en-US" dirty="0"/>
              <a:t>Structural support</a:t>
            </a:r>
          </a:p>
          <a:p>
            <a:pPr lvl="1"/>
            <a:r>
              <a:rPr lang="en-US" dirty="0"/>
              <a:t>Plastic, aluminum, wood, or PCB (fiberglass)</a:t>
            </a:r>
          </a:p>
          <a:p>
            <a:r>
              <a:rPr lang="en-US" dirty="0"/>
              <a:t>Motors</a:t>
            </a:r>
          </a:p>
          <a:p>
            <a:pPr lvl="1"/>
            <a:r>
              <a:rPr lang="en-US" dirty="0"/>
              <a:t>Lift, movement, and control</a:t>
            </a:r>
          </a:p>
          <a:p>
            <a:pPr lvl="1"/>
            <a:r>
              <a:rPr lang="en-US" dirty="0"/>
              <a:t>Brushed DC motors for small craft</a:t>
            </a:r>
          </a:p>
          <a:p>
            <a:pPr lvl="1"/>
            <a:r>
              <a:rPr lang="en-US" dirty="0"/>
              <a:t>Brushless brushless DC motors for large craft.</a:t>
            </a:r>
          </a:p>
          <a:p>
            <a:r>
              <a:rPr lang="en-US" dirty="0"/>
              <a:t>Inertial Measurement Unit (IMU) </a:t>
            </a:r>
          </a:p>
          <a:p>
            <a:pPr lvl="1"/>
            <a:r>
              <a:rPr lang="en-US" dirty="0"/>
              <a:t>Sensing the aircraft’s orientation and movement</a:t>
            </a:r>
          </a:p>
          <a:p>
            <a:pPr lvl="1"/>
            <a:r>
              <a:rPr lang="en-US" dirty="0"/>
              <a:t>Gyroscopes and accelerometers.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Computing resources (microcontroller/processor)</a:t>
            </a:r>
          </a:p>
          <a:p>
            <a:pPr lvl="1"/>
            <a:r>
              <a:rPr lang="en-US" dirty="0"/>
              <a:t>To run the flight control software</a:t>
            </a:r>
          </a:p>
          <a:p>
            <a:pPr lvl="1"/>
            <a:r>
              <a:rPr lang="en-US" dirty="0"/>
              <a:t>Manage communication</a:t>
            </a:r>
          </a:p>
          <a:p>
            <a:r>
              <a:rPr lang="en-US" dirty="0"/>
              <a:t>Flight control software</a:t>
            </a:r>
          </a:p>
          <a:p>
            <a:pPr lvl="1"/>
            <a:r>
              <a:rPr lang="en-US" dirty="0"/>
              <a:t>Provides stability using the IMU and motors</a:t>
            </a:r>
          </a:p>
          <a:p>
            <a:pPr lvl="1"/>
            <a:r>
              <a:rPr lang="en-US" dirty="0"/>
              <a:t>Converts pilot commands to motor outputs</a:t>
            </a:r>
          </a:p>
          <a:p>
            <a:r>
              <a:rPr lang="en-US" dirty="0"/>
              <a:t>Radio</a:t>
            </a:r>
          </a:p>
          <a:p>
            <a:pPr lvl="1"/>
            <a:r>
              <a:rPr lang="en-US" dirty="0"/>
              <a:t>For receiving command</a:t>
            </a:r>
          </a:p>
          <a:p>
            <a:pPr lvl="1"/>
            <a:r>
              <a:rPr lang="en-US" dirty="0"/>
              <a:t>Returning telemetry.</a:t>
            </a:r>
          </a:p>
          <a:p>
            <a:r>
              <a:rPr lang="en-US" dirty="0"/>
              <a:t>Power supply </a:t>
            </a:r>
          </a:p>
          <a:p>
            <a:pPr lvl="1"/>
            <a:r>
              <a:rPr lang="en-US" dirty="0"/>
              <a:t>Lots of power for the motors</a:t>
            </a:r>
          </a:p>
          <a:p>
            <a:pPr lvl="1"/>
            <a:r>
              <a:rPr lang="en-US" dirty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2208581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65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96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15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  <a:p>
            <a:r>
              <a:rPr lang="en-US" dirty="0"/>
              <a:t>They will usually be referenced in the data sheet.</a:t>
            </a:r>
          </a:p>
          <a:p>
            <a:r>
              <a:rPr lang="en-US" dirty="0"/>
              <a:t>Sometimes, you just need to go looking for them.</a:t>
            </a:r>
          </a:p>
        </p:txBody>
      </p:sp>
    </p:spTree>
    <p:extLst>
      <p:ext uri="{BB962C8B-B14F-4D97-AF65-F5344CB8AC3E}">
        <p14:creationId xmlns:p14="http://schemas.microsoft.com/office/powerpoint/2010/main" val="2841089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28A-7AE4-A241-9CEB-E92B8BC7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ED227-32C2-9F4E-B094-6D51540B0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34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an appropriate symbol (look online for examples)</a:t>
            </a:r>
          </a:p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 </a:t>
            </a:r>
          </a:p>
          <a:p>
            <a:r>
              <a:rPr lang="en-US" dirty="0"/>
              <a:t>Correct orientation should be clear on the schematic symbol and the package.</a:t>
            </a:r>
          </a:p>
        </p:txBody>
      </p:sp>
    </p:spTree>
    <p:extLst>
      <p:ext uri="{BB962C8B-B14F-4D97-AF65-F5344CB8AC3E}">
        <p14:creationId xmlns:p14="http://schemas.microsoft.com/office/powerpoint/2010/main" val="3996468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We need large metal pads for thermal reasons</a:t>
            </a:r>
          </a:p>
          <a:p>
            <a:pPr lvl="1"/>
            <a:r>
              <a:rPr lang="en-US" dirty="0"/>
              <a:t>But small pads.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</p:spTree>
    <p:extLst>
      <p:ext uri="{BB962C8B-B14F-4D97-AF65-F5344CB8AC3E}">
        <p14:creationId xmlns:p14="http://schemas.microsoft.com/office/powerpoint/2010/main" val="1671647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 guidance in the datasheet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220" y="1646854"/>
            <a:ext cx="5003385" cy="452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7735D-3857-A142-9C9C-FDC630C4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219" y="1376386"/>
            <a:ext cx="4038259" cy="47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5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Mosfet</a:t>
            </a:r>
            <a:endParaRPr lang="en-US" dirty="0"/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8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17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836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43C86A-C320-D04B-9C7E-A370B00A7A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281181" y="1690688"/>
            <a:ext cx="5181600" cy="40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 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I2C interface (more on this later)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7C4129-BC12-CC47-BD53-8A5ACE22A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557684" y="1754656"/>
            <a:ext cx="4796116" cy="405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6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58ED7-16B9-9D4F-8B68-A39D02C500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0518"/>
            <a:ext cx="5181600" cy="35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1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2 Amps max</a:t>
            </a:r>
          </a:p>
          <a:p>
            <a:r>
              <a:rPr lang="en-US" dirty="0"/>
              <a:t>Plenty of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76A12-6C51-3144-82C8-21E0080B3E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7150" y="2585244"/>
            <a:ext cx="471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2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3879</TotalTime>
  <Words>1242</Words>
  <Application>Microsoft Macintosh PowerPoint</Application>
  <PresentationFormat>Widescreen</PresentationFormat>
  <Paragraphs>270</Paragraphs>
  <Slides>38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Designing Packages, Symbols, and Devices</vt:lpstr>
      <vt:lpstr>PowerPoint Presentation</vt:lpstr>
      <vt:lpstr>Multirotor Aircraft Components</vt:lpstr>
      <vt:lpstr>The Hardware You will Build</vt:lpstr>
      <vt:lpstr>The Hardware You Will Build</vt:lpstr>
      <vt:lpstr>Flight Computer</vt:lpstr>
      <vt:lpstr>Inertial Measurement Unit</vt:lpstr>
      <vt:lpstr>Power Supply</vt:lpstr>
      <vt:lpstr>Motors and Props</vt:lpstr>
      <vt:lpstr>Designing Through-hole Pads</vt:lpstr>
      <vt:lpstr>PCB Libraries</vt:lpstr>
      <vt:lpstr>Designing for Correctness</vt:lpstr>
      <vt:lpstr>Libraries</vt:lpstr>
      <vt:lpstr>Units</vt:lpstr>
      <vt:lpstr>PCB Libraries: Symbols</vt:lpstr>
      <vt:lpstr>Example:  A Resistor Symbol</vt:lpstr>
      <vt:lpstr>PowerPoint Presentation</vt:lpstr>
      <vt:lpstr>PCB Libraries: Packages</vt:lpstr>
      <vt:lpstr>Example:  A Resistor Package</vt:lpstr>
      <vt:lpstr>Anatomy of a Package (Resistor)</vt:lpstr>
      <vt:lpstr>Anatomy of a Package (LED)</vt:lpstr>
      <vt:lpstr>Anatomy of a Package (Microcontroller)</vt:lpstr>
      <vt:lpstr>PCB Libraries: Devices</vt:lpstr>
      <vt:lpstr>Devices in Eagle</vt:lpstr>
      <vt:lpstr>Device Example: LED</vt:lpstr>
      <vt:lpstr>Example: A Resistor</vt:lpstr>
      <vt:lpstr>Pads and SMDs</vt:lpstr>
      <vt:lpstr>The Parts</vt:lpstr>
      <vt:lpstr>Datasheets</vt:lpstr>
      <vt:lpstr>PowerPoint Presentation</vt:lpstr>
      <vt:lpstr>PowerPoint Presentation</vt:lpstr>
      <vt:lpstr>PowerPoint Presentation</vt:lpstr>
      <vt:lpstr>Tech Notes</vt:lpstr>
      <vt:lpstr>PowerPoint Presentation</vt:lpstr>
      <vt:lpstr>The LEDs</vt:lpstr>
      <vt:lpstr>MOSFET</vt:lpstr>
      <vt:lpstr>MOSFET Pad guidance in the datasheet</vt:lpstr>
      <vt:lpstr>Demo and Lab Walk Through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25</cp:revision>
  <dcterms:created xsi:type="dcterms:W3CDTF">2019-03-01T00:51:10Z</dcterms:created>
  <dcterms:modified xsi:type="dcterms:W3CDTF">2019-03-24T07:12:15Z</dcterms:modified>
</cp:coreProperties>
</file>